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1b33914bd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1b33914bd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1b33914b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1b33914b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31b33914b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31b33914b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31b33914b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31b33914b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1b33914b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1b33914b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1b33914b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1b33914b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31b33914b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31b33914b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31b33914b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31b33914b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31b33914b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31b33914b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1b33914b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1b33914b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31b33914bd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31b33914bd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31b33914b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31b33914b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1b33914bd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1b33914bd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1b33914b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31b33914b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1b33914b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1b33914b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31b33914bd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31b33914b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4029725" y="1578400"/>
            <a:ext cx="4524900" cy="1578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7-1 Project</a:t>
            </a:r>
            <a:endParaRPr/>
          </a:p>
          <a:p>
            <a:pPr indent="0" lvl="0" marL="0" rtl="0" algn="ctr">
              <a:spcBef>
                <a:spcPts val="0"/>
              </a:spcBef>
              <a:spcAft>
                <a:spcPts val="0"/>
              </a:spcAft>
              <a:buNone/>
            </a:pPr>
            <a:r>
              <a:rPr lang="en"/>
              <a:t>Agile Presentation</a:t>
            </a:r>
            <a:endParaRPr/>
          </a:p>
        </p:txBody>
      </p:sp>
      <p:sp>
        <p:nvSpPr>
          <p:cNvPr id="135" name="Google Shape;135;p13"/>
          <p:cNvSpPr txBox="1"/>
          <p:nvPr>
            <p:ph idx="1" type="subTitle"/>
          </p:nvPr>
        </p:nvSpPr>
        <p:spPr>
          <a:xfrm>
            <a:off x="5083950" y="3697800"/>
            <a:ext cx="3470700" cy="733200"/>
          </a:xfrm>
          <a:prstGeom prst="rect">
            <a:avLst/>
          </a:prstGeom>
        </p:spPr>
        <p:txBody>
          <a:bodyPr anchorCtr="0" anchor="t" bIns="91425" lIns="91425" spcFirstLastPara="1" rIns="91425" wrap="square" tIns="91425">
            <a:normAutofit lnSpcReduction="10000"/>
          </a:bodyPr>
          <a:lstStyle/>
          <a:p>
            <a:pPr indent="0" lvl="0" marL="0" rtl="0" algn="r">
              <a:spcBef>
                <a:spcPts val="0"/>
              </a:spcBef>
              <a:spcAft>
                <a:spcPts val="0"/>
              </a:spcAft>
              <a:buNone/>
            </a:pPr>
            <a:r>
              <a:rPr b="1" lang="en"/>
              <a:t>Aiden Villanueva</a:t>
            </a:r>
            <a:endParaRPr b="1"/>
          </a:p>
          <a:p>
            <a:pPr indent="0" lvl="0" marL="0" rtl="0" algn="r">
              <a:spcBef>
                <a:spcPts val="0"/>
              </a:spcBef>
              <a:spcAft>
                <a:spcPts val="0"/>
              </a:spcAft>
              <a:buNone/>
            </a:pPr>
            <a:r>
              <a:rPr b="1" lang="en"/>
              <a:t>CS 250 | SNHU</a:t>
            </a:r>
            <a:endParaRPr b="1"/>
          </a:p>
          <a:p>
            <a:pPr indent="0" lvl="0" marL="0" rtl="0" algn="r">
              <a:spcBef>
                <a:spcPts val="0"/>
              </a:spcBef>
              <a:spcAft>
                <a:spcPts val="0"/>
              </a:spcAft>
              <a:buNone/>
            </a:pPr>
            <a:r>
              <a:rPr b="1" lang="en"/>
              <a:t>Feb. 21, 2025</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idx="1" type="body"/>
          </p:nvPr>
        </p:nvSpPr>
        <p:spPr>
          <a:xfrm>
            <a:off x="1297500" y="1307850"/>
            <a:ext cx="3274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Development:</a:t>
            </a:r>
            <a:endParaRPr sz="1600"/>
          </a:p>
          <a:p>
            <a:pPr indent="-330200" lvl="0" marL="457200" rtl="0" algn="l">
              <a:spcBef>
                <a:spcPts val="1200"/>
              </a:spcBef>
              <a:spcAft>
                <a:spcPts val="0"/>
              </a:spcAft>
              <a:buSzPts val="1600"/>
              <a:buChar char="●"/>
            </a:pPr>
            <a:r>
              <a:rPr lang="en" sz="1600"/>
              <a:t>Developers construct the feature(s) outlined in the overview</a:t>
            </a:r>
            <a:endParaRPr sz="1600"/>
          </a:p>
          <a:p>
            <a:pPr indent="-330200" lvl="0" marL="457200" rtl="0" algn="l">
              <a:spcBef>
                <a:spcPts val="0"/>
              </a:spcBef>
              <a:spcAft>
                <a:spcPts val="0"/>
              </a:spcAft>
              <a:buSzPts val="1600"/>
              <a:buChar char="●"/>
            </a:pPr>
            <a:r>
              <a:rPr lang="en" sz="1600"/>
              <a:t>Follow industry best practices</a:t>
            </a:r>
            <a:endParaRPr sz="1600"/>
          </a:p>
          <a:p>
            <a:pPr indent="0" lvl="0" marL="0" rtl="0" algn="l">
              <a:spcBef>
                <a:spcPts val="1200"/>
              </a:spcBef>
              <a:spcAft>
                <a:spcPts val="1200"/>
              </a:spcAft>
              <a:buNone/>
            </a:pPr>
            <a:r>
              <a:rPr lang="en" sz="1600"/>
              <a:t>Developers keep open communication with the whole team to track </a:t>
            </a:r>
            <a:r>
              <a:rPr lang="en" sz="1600"/>
              <a:t>progress</a:t>
            </a:r>
            <a:r>
              <a:rPr lang="en" sz="1600"/>
              <a:t> and issues</a:t>
            </a:r>
            <a:endParaRPr sz="1600"/>
          </a:p>
        </p:txBody>
      </p:sp>
      <p:sp>
        <p:nvSpPr>
          <p:cNvPr id="201" name="Google Shape;201;p22"/>
          <p:cNvSpPr txBox="1"/>
          <p:nvPr>
            <p:ph idx="1" type="body"/>
          </p:nvPr>
        </p:nvSpPr>
        <p:spPr>
          <a:xfrm>
            <a:off x="4681500" y="1307850"/>
            <a:ext cx="3274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Testing:</a:t>
            </a:r>
            <a:endParaRPr sz="1600"/>
          </a:p>
          <a:p>
            <a:pPr indent="-330200" lvl="0" marL="457200" rtl="0" algn="l">
              <a:spcBef>
                <a:spcPts val="1200"/>
              </a:spcBef>
              <a:spcAft>
                <a:spcPts val="0"/>
              </a:spcAft>
              <a:buSzPts val="1600"/>
              <a:buChar char="●"/>
            </a:pPr>
            <a:r>
              <a:rPr lang="en" sz="1600"/>
              <a:t>The product is rigorously tested</a:t>
            </a:r>
            <a:endParaRPr sz="1600"/>
          </a:p>
          <a:p>
            <a:pPr indent="-330200" lvl="0" marL="457200" rtl="0" algn="l">
              <a:spcBef>
                <a:spcPts val="0"/>
              </a:spcBef>
              <a:spcAft>
                <a:spcPts val="0"/>
              </a:spcAft>
              <a:buSzPts val="1600"/>
              <a:buChar char="●"/>
            </a:pPr>
            <a:r>
              <a:rPr lang="en" sz="1600"/>
              <a:t>Check for intended functions</a:t>
            </a:r>
            <a:endParaRPr sz="1600"/>
          </a:p>
          <a:p>
            <a:pPr indent="-330200" lvl="0" marL="457200" rtl="0" algn="l">
              <a:spcBef>
                <a:spcPts val="0"/>
              </a:spcBef>
              <a:spcAft>
                <a:spcPts val="0"/>
              </a:spcAft>
              <a:buSzPts val="1600"/>
              <a:buChar char="●"/>
            </a:pPr>
            <a:r>
              <a:rPr lang="en" sz="1600"/>
              <a:t>Check unintended bugs or edge cases</a:t>
            </a:r>
            <a:endParaRPr sz="1600"/>
          </a:p>
          <a:p>
            <a:pPr indent="0" lvl="0" marL="0" rtl="0" algn="l">
              <a:spcBef>
                <a:spcPts val="1200"/>
              </a:spcBef>
              <a:spcAft>
                <a:spcPts val="1200"/>
              </a:spcAft>
              <a:buNone/>
            </a:pPr>
            <a:r>
              <a:rPr lang="en" sz="1600"/>
              <a:t>Testers must think outside the box to cover all action cases and tailor common test cases to the product and user</a:t>
            </a:r>
            <a:endParaRPr sz="1600"/>
          </a:p>
        </p:txBody>
      </p:sp>
      <p:sp>
        <p:nvSpPr>
          <p:cNvPr id="202" name="Google Shape;202;p22"/>
          <p:cNvSpPr/>
          <p:nvPr/>
        </p:nvSpPr>
        <p:spPr>
          <a:xfrm>
            <a:off x="407470" y="1723725"/>
            <a:ext cx="795554" cy="123997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sp>
        <p:nvSpPr>
          <p:cNvPr id="203" name="Google Shape;203;p22"/>
          <p:cNvSpPr/>
          <p:nvPr/>
        </p:nvSpPr>
        <p:spPr>
          <a:xfrm>
            <a:off x="7964820" y="1723725"/>
            <a:ext cx="839657" cy="121453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6B26B"/>
                </a:solidFill>
                <a:latin typeface="Arial"/>
              </a:rPr>
              <a:t>4</a:t>
            </a:r>
          </a:p>
        </p:txBody>
      </p:sp>
      <p:sp>
        <p:nvSpPr>
          <p:cNvPr id="204" name="Google Shape;204;p22"/>
          <p:cNvSpPr/>
          <p:nvPr/>
        </p:nvSpPr>
        <p:spPr>
          <a:xfrm>
            <a:off x="4517075" y="159000"/>
            <a:ext cx="54900" cy="48009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5" name="Google Shape;205;p22"/>
          <p:cNvSpPr txBox="1"/>
          <p:nvPr>
            <p:ph type="title"/>
          </p:nvPr>
        </p:nvSpPr>
        <p:spPr>
          <a:xfrm>
            <a:off x="1213200" y="393750"/>
            <a:ext cx="32181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Development</a:t>
            </a:r>
            <a:endParaRPr sz="3400"/>
          </a:p>
        </p:txBody>
      </p:sp>
      <p:sp>
        <p:nvSpPr>
          <p:cNvPr id="206" name="Google Shape;206;p22"/>
          <p:cNvSpPr txBox="1"/>
          <p:nvPr>
            <p:ph type="title"/>
          </p:nvPr>
        </p:nvSpPr>
        <p:spPr>
          <a:xfrm>
            <a:off x="4628400" y="393750"/>
            <a:ext cx="31104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Testing</a:t>
            </a:r>
            <a:endParaRPr sz="3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1213200" y="393750"/>
            <a:ext cx="32181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Deployment</a:t>
            </a:r>
            <a:endParaRPr sz="3400"/>
          </a:p>
        </p:txBody>
      </p:sp>
      <p:sp>
        <p:nvSpPr>
          <p:cNvPr id="212" name="Google Shape;212;p23"/>
          <p:cNvSpPr txBox="1"/>
          <p:nvPr>
            <p:ph idx="1" type="body"/>
          </p:nvPr>
        </p:nvSpPr>
        <p:spPr>
          <a:xfrm>
            <a:off x="1297500" y="1307850"/>
            <a:ext cx="3274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Deployment:</a:t>
            </a:r>
            <a:endParaRPr sz="1600"/>
          </a:p>
          <a:p>
            <a:pPr indent="-330200" lvl="0" marL="457200" rtl="0" algn="l">
              <a:spcBef>
                <a:spcPts val="1200"/>
              </a:spcBef>
              <a:spcAft>
                <a:spcPts val="0"/>
              </a:spcAft>
              <a:buSzPts val="1600"/>
              <a:buChar char="●"/>
            </a:pPr>
            <a:r>
              <a:rPr lang="en" sz="1600"/>
              <a:t>Agile team assesses deployment </a:t>
            </a:r>
            <a:r>
              <a:rPr lang="en" sz="1600"/>
              <a:t>feasibility</a:t>
            </a:r>
            <a:endParaRPr sz="1600"/>
          </a:p>
          <a:p>
            <a:pPr indent="-330200" lvl="0" marL="457200" rtl="0" algn="l">
              <a:spcBef>
                <a:spcPts val="0"/>
              </a:spcBef>
              <a:spcAft>
                <a:spcPts val="0"/>
              </a:spcAft>
              <a:buSzPts val="1600"/>
              <a:buChar char="●"/>
            </a:pPr>
            <a:r>
              <a:rPr lang="en" sz="1600"/>
              <a:t>Like Development, uses User Stories to guide decisions</a:t>
            </a:r>
            <a:endParaRPr sz="1600"/>
          </a:p>
          <a:p>
            <a:pPr indent="0" lvl="0" marL="0" rtl="0" algn="l">
              <a:spcBef>
                <a:spcPts val="1200"/>
              </a:spcBef>
              <a:spcAft>
                <a:spcPts val="1200"/>
              </a:spcAft>
              <a:buNone/>
            </a:pPr>
            <a:r>
              <a:rPr lang="en" sz="1600"/>
              <a:t>Deployment can be just as tricky as Development, and requires knowing the markets and platforms that need to be served</a:t>
            </a:r>
            <a:endParaRPr sz="1600"/>
          </a:p>
        </p:txBody>
      </p:sp>
      <p:sp>
        <p:nvSpPr>
          <p:cNvPr id="213" name="Google Shape;213;p23"/>
          <p:cNvSpPr txBox="1"/>
          <p:nvPr>
            <p:ph idx="1" type="body"/>
          </p:nvPr>
        </p:nvSpPr>
        <p:spPr>
          <a:xfrm>
            <a:off x="4681500" y="1129925"/>
            <a:ext cx="3274500" cy="30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Review</a:t>
            </a:r>
            <a:r>
              <a:rPr lang="en" sz="1600"/>
              <a:t>:</a:t>
            </a:r>
            <a:endParaRPr sz="1600"/>
          </a:p>
          <a:p>
            <a:pPr indent="-330200" lvl="0" marL="457200" rtl="0" algn="l">
              <a:spcBef>
                <a:spcPts val="1200"/>
              </a:spcBef>
              <a:spcAft>
                <a:spcPts val="0"/>
              </a:spcAft>
              <a:buSzPts val="1600"/>
              <a:buChar char="●"/>
            </a:pPr>
            <a:r>
              <a:rPr lang="en" sz="1600"/>
              <a:t>The product, deployment and User/Stakeholder/Market response are tracked </a:t>
            </a:r>
            <a:endParaRPr sz="1600"/>
          </a:p>
          <a:p>
            <a:pPr indent="-330200" lvl="0" marL="457200" rtl="0" algn="l">
              <a:spcBef>
                <a:spcPts val="0"/>
              </a:spcBef>
              <a:spcAft>
                <a:spcPts val="0"/>
              </a:spcAft>
              <a:buSzPts val="1600"/>
              <a:buChar char="●"/>
            </a:pPr>
            <a:r>
              <a:rPr lang="en" sz="1600"/>
              <a:t>Iteration success and delays are analyzed by the team</a:t>
            </a:r>
            <a:endParaRPr sz="1600"/>
          </a:p>
          <a:p>
            <a:pPr indent="-330200" lvl="0" marL="457200" rtl="0" algn="l">
              <a:spcBef>
                <a:spcPts val="0"/>
              </a:spcBef>
              <a:spcAft>
                <a:spcPts val="0"/>
              </a:spcAft>
              <a:buSzPts val="1600"/>
              <a:buChar char="●"/>
            </a:pPr>
            <a:r>
              <a:rPr lang="en" sz="1600"/>
              <a:t>Ideas for next Iteration are collected and condensed</a:t>
            </a:r>
            <a:endParaRPr sz="1600"/>
          </a:p>
          <a:p>
            <a:pPr indent="0" lvl="0" marL="0" rtl="0" algn="l">
              <a:spcBef>
                <a:spcPts val="1200"/>
              </a:spcBef>
              <a:spcAft>
                <a:spcPts val="1200"/>
              </a:spcAft>
              <a:buNone/>
            </a:pPr>
            <a:r>
              <a:rPr lang="en" sz="1600"/>
              <a:t>Review is necessary to eliminate errors in the process, and reinforce </a:t>
            </a:r>
            <a:r>
              <a:rPr lang="en" sz="1600"/>
              <a:t>strategies</a:t>
            </a:r>
            <a:r>
              <a:rPr lang="en" sz="1600"/>
              <a:t> that were successful</a:t>
            </a:r>
            <a:endParaRPr sz="1600"/>
          </a:p>
        </p:txBody>
      </p:sp>
      <p:sp>
        <p:nvSpPr>
          <p:cNvPr id="214" name="Google Shape;214;p23"/>
          <p:cNvSpPr/>
          <p:nvPr/>
        </p:nvSpPr>
        <p:spPr>
          <a:xfrm>
            <a:off x="407470" y="1723725"/>
            <a:ext cx="805732" cy="1217927"/>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5</a:t>
            </a:r>
          </a:p>
        </p:txBody>
      </p:sp>
      <p:sp>
        <p:nvSpPr>
          <p:cNvPr id="215" name="Google Shape;215;p23"/>
          <p:cNvSpPr/>
          <p:nvPr/>
        </p:nvSpPr>
        <p:spPr>
          <a:xfrm>
            <a:off x="7964820" y="1723725"/>
            <a:ext cx="802339" cy="123997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6B26B"/>
                </a:solidFill>
                <a:latin typeface="Arial"/>
              </a:rPr>
              <a:t>6</a:t>
            </a:r>
          </a:p>
        </p:txBody>
      </p:sp>
      <p:sp>
        <p:nvSpPr>
          <p:cNvPr id="216" name="Google Shape;216;p23"/>
          <p:cNvSpPr/>
          <p:nvPr/>
        </p:nvSpPr>
        <p:spPr>
          <a:xfrm>
            <a:off x="4517075" y="159000"/>
            <a:ext cx="54900" cy="48009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 name="Google Shape;217;p23"/>
          <p:cNvSpPr txBox="1"/>
          <p:nvPr>
            <p:ph type="title"/>
          </p:nvPr>
        </p:nvSpPr>
        <p:spPr>
          <a:xfrm>
            <a:off x="4628400" y="393750"/>
            <a:ext cx="31104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Review</a:t>
            </a:r>
            <a:endParaRPr sz="3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t>Launch</a:t>
            </a:r>
            <a:endParaRPr sz="3400"/>
          </a:p>
        </p:txBody>
      </p:sp>
      <p:sp>
        <p:nvSpPr>
          <p:cNvPr id="223" name="Google Shape;223;p24"/>
          <p:cNvSpPr txBox="1"/>
          <p:nvPr>
            <p:ph idx="1" type="body"/>
          </p:nvPr>
        </p:nvSpPr>
        <p:spPr>
          <a:xfrm>
            <a:off x="1297500" y="1307850"/>
            <a:ext cx="52005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Launching a product is also a form of iteration. </a:t>
            </a:r>
            <a:endParaRPr sz="1600"/>
          </a:p>
          <a:p>
            <a:pPr indent="-330200" lvl="0" marL="457200" rtl="0" algn="l">
              <a:spcBef>
                <a:spcPts val="0"/>
              </a:spcBef>
              <a:spcAft>
                <a:spcPts val="0"/>
              </a:spcAft>
              <a:buSzPts val="1600"/>
              <a:buChar char="●"/>
            </a:pPr>
            <a:r>
              <a:rPr lang="en" sz="1600"/>
              <a:t>The product should be in a stable state which meets all (or at least most) of the User Stories and Stakeholder needs</a:t>
            </a:r>
            <a:endParaRPr sz="1600"/>
          </a:p>
          <a:p>
            <a:pPr indent="-330200" lvl="0" marL="457200" rtl="0" algn="l">
              <a:spcBef>
                <a:spcPts val="0"/>
              </a:spcBef>
              <a:spcAft>
                <a:spcPts val="0"/>
              </a:spcAft>
              <a:buSzPts val="1600"/>
              <a:buChar char="●"/>
            </a:pPr>
            <a:r>
              <a:rPr lang="en" sz="1600"/>
              <a:t>The launch of a product is a crucial point in the </a:t>
            </a:r>
            <a:r>
              <a:rPr lang="en" sz="1600"/>
              <a:t>life cycle</a:t>
            </a:r>
            <a:r>
              <a:rPr lang="en" sz="1600"/>
              <a:t> </a:t>
            </a:r>
            <a:endParaRPr sz="1600"/>
          </a:p>
          <a:p>
            <a:pPr indent="-330200" lvl="0" marL="457200" rtl="0" algn="l">
              <a:spcBef>
                <a:spcPts val="0"/>
              </a:spcBef>
              <a:spcAft>
                <a:spcPts val="0"/>
              </a:spcAft>
              <a:buSzPts val="1600"/>
              <a:buChar char="●"/>
            </a:pPr>
            <a:r>
              <a:rPr lang="en" sz="1600"/>
              <a:t>User expectations may be higher</a:t>
            </a:r>
            <a:endParaRPr sz="1600"/>
          </a:p>
          <a:p>
            <a:pPr indent="-330200" lvl="0" marL="457200" rtl="0" algn="l">
              <a:spcBef>
                <a:spcPts val="0"/>
              </a:spcBef>
              <a:spcAft>
                <a:spcPts val="0"/>
              </a:spcAft>
              <a:buSzPts val="1600"/>
              <a:buChar char="●"/>
            </a:pPr>
            <a:r>
              <a:rPr lang="en" sz="1600"/>
              <a:t>Future development can continue, re-following the Agile cycle to iterate further</a:t>
            </a:r>
            <a:endParaRPr sz="1600"/>
          </a:p>
          <a:p>
            <a:pPr indent="0" lvl="0" marL="457200" rtl="0" algn="l">
              <a:spcBef>
                <a:spcPts val="1200"/>
              </a:spcBef>
              <a:spcAft>
                <a:spcPts val="1200"/>
              </a:spcAft>
              <a:buNone/>
            </a:pPr>
            <a:r>
              <a:t/>
            </a:r>
            <a:endParaRPr sz="1600"/>
          </a:p>
        </p:txBody>
      </p:sp>
      <p:pic>
        <p:nvPicPr>
          <p:cNvPr id="224" name="Google Shape;224;p24"/>
          <p:cNvPicPr preferRelativeResize="0"/>
          <p:nvPr/>
        </p:nvPicPr>
        <p:blipFill>
          <a:blip r:embed="rId3">
            <a:alphaModFix/>
          </a:blip>
          <a:stretch>
            <a:fillRect/>
          </a:stretch>
        </p:blipFill>
        <p:spPr>
          <a:xfrm>
            <a:off x="6662825" y="998025"/>
            <a:ext cx="2255054" cy="3530849"/>
          </a:xfrm>
          <a:prstGeom prst="rect">
            <a:avLst/>
          </a:prstGeom>
          <a:noFill/>
          <a:ln>
            <a:noFill/>
          </a:ln>
        </p:spPr>
      </p:pic>
      <p:sp>
        <p:nvSpPr>
          <p:cNvPr id="225" name="Google Shape;225;p24"/>
          <p:cNvSpPr txBox="1"/>
          <p:nvPr/>
        </p:nvSpPr>
        <p:spPr>
          <a:xfrm>
            <a:off x="6821400" y="4758600"/>
            <a:ext cx="23226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lt1"/>
                </a:solidFill>
                <a:latin typeface="Lato"/>
                <a:ea typeface="Lato"/>
                <a:cs typeface="Lato"/>
                <a:sym typeface="Lato"/>
              </a:rPr>
              <a:t>Graphic from Wikipedia.org</a:t>
            </a:r>
            <a:endParaRPr sz="1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600"/>
              <a:t>Waterfall Method</a:t>
            </a:r>
            <a:endParaRPr b="1" sz="3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p:nvPr/>
        </p:nvSpPr>
        <p:spPr>
          <a:xfrm>
            <a:off x="4348857" y="1028600"/>
            <a:ext cx="3944100" cy="3411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6" name="Google Shape;236;p26"/>
          <p:cNvSpPr txBox="1"/>
          <p:nvPr>
            <p:ph idx="4294967295" type="title"/>
          </p:nvPr>
        </p:nvSpPr>
        <p:spPr>
          <a:xfrm>
            <a:off x="850875" y="267550"/>
            <a:ext cx="7442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Waterfall SDLC</a:t>
            </a:r>
            <a:endParaRPr/>
          </a:p>
        </p:txBody>
      </p:sp>
      <p:sp>
        <p:nvSpPr>
          <p:cNvPr id="237" name="Google Shape;237;p26"/>
          <p:cNvSpPr txBox="1"/>
          <p:nvPr/>
        </p:nvSpPr>
        <p:spPr>
          <a:xfrm>
            <a:off x="6821400" y="4758600"/>
            <a:ext cx="23226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lt1"/>
                </a:solidFill>
                <a:latin typeface="Lato"/>
                <a:ea typeface="Lato"/>
                <a:cs typeface="Lato"/>
                <a:sym typeface="Lato"/>
              </a:rPr>
              <a:t>Graphic from medium.com</a:t>
            </a:r>
            <a:endParaRPr sz="1300">
              <a:solidFill>
                <a:schemeClr val="lt1"/>
              </a:solidFill>
              <a:latin typeface="Lato"/>
              <a:ea typeface="Lato"/>
              <a:cs typeface="Lato"/>
              <a:sym typeface="Lato"/>
            </a:endParaRPr>
          </a:p>
        </p:txBody>
      </p:sp>
      <p:sp>
        <p:nvSpPr>
          <p:cNvPr id="238" name="Google Shape;238;p26"/>
          <p:cNvSpPr txBox="1"/>
          <p:nvPr/>
        </p:nvSpPr>
        <p:spPr>
          <a:xfrm>
            <a:off x="850875" y="1181650"/>
            <a:ext cx="32490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Is not iterative</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Only assesses requirements once</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Development phase never affects Design phase</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Design is executed without adjusting for new needs or obstacles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Testing has a smaller effect on Development</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Deployment is final, and only followed by Maintenance</a:t>
            </a:r>
            <a:endParaRPr sz="1600">
              <a:solidFill>
                <a:schemeClr val="lt1"/>
              </a:solidFill>
              <a:latin typeface="Lato"/>
              <a:ea typeface="Lato"/>
              <a:cs typeface="Lato"/>
              <a:sym typeface="Lato"/>
            </a:endParaRPr>
          </a:p>
        </p:txBody>
      </p:sp>
      <p:pic>
        <p:nvPicPr>
          <p:cNvPr id="239" name="Google Shape;239;p26"/>
          <p:cNvPicPr preferRelativeResize="0"/>
          <p:nvPr/>
        </p:nvPicPr>
        <p:blipFill>
          <a:blip r:embed="rId3">
            <a:alphaModFix/>
          </a:blip>
          <a:stretch>
            <a:fillRect/>
          </a:stretch>
        </p:blipFill>
        <p:spPr>
          <a:xfrm>
            <a:off x="4427679" y="1301688"/>
            <a:ext cx="3786616" cy="2865113"/>
          </a:xfrm>
          <a:prstGeom prst="rect">
            <a:avLst/>
          </a:prstGeom>
          <a:solidFill>
            <a:srgbClr val="D9EAD3"/>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idx="4294967295" type="title"/>
          </p:nvPr>
        </p:nvSpPr>
        <p:spPr>
          <a:xfrm>
            <a:off x="1052550" y="235100"/>
            <a:ext cx="7038900" cy="51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Agile vs. Waterfall</a:t>
            </a:r>
            <a:endParaRPr sz="3200"/>
          </a:p>
        </p:txBody>
      </p:sp>
      <p:sp>
        <p:nvSpPr>
          <p:cNvPr id="245" name="Google Shape;245;p27"/>
          <p:cNvSpPr txBox="1"/>
          <p:nvPr>
            <p:ph idx="4294967295" type="body"/>
          </p:nvPr>
        </p:nvSpPr>
        <p:spPr>
          <a:xfrm>
            <a:off x="1297500" y="991075"/>
            <a:ext cx="3274500" cy="3674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Allows teams to adapt to changes in requirements and roadblocks</a:t>
            </a:r>
            <a:endParaRPr sz="1600"/>
          </a:p>
          <a:p>
            <a:pPr indent="-330200" lvl="0" marL="457200" rtl="0" algn="l">
              <a:spcBef>
                <a:spcPts val="0"/>
              </a:spcBef>
              <a:spcAft>
                <a:spcPts val="0"/>
              </a:spcAft>
              <a:buSzPts val="1600"/>
              <a:buChar char="●"/>
            </a:pPr>
            <a:r>
              <a:rPr lang="en" sz="1600"/>
              <a:t>Uses feedback cycles during development</a:t>
            </a:r>
            <a:endParaRPr sz="1600"/>
          </a:p>
          <a:p>
            <a:pPr indent="-330200" lvl="0" marL="457200" rtl="0" algn="l">
              <a:spcBef>
                <a:spcPts val="0"/>
              </a:spcBef>
              <a:spcAft>
                <a:spcPts val="0"/>
              </a:spcAft>
              <a:buSzPts val="1600"/>
              <a:buChar char="●"/>
            </a:pPr>
            <a:r>
              <a:rPr lang="en" sz="1600"/>
              <a:t>Best for large projects or those with loosely defined requirements or that are likely to change</a:t>
            </a:r>
            <a:endParaRPr sz="1600"/>
          </a:p>
          <a:p>
            <a:pPr indent="-330200" lvl="0" marL="457200" rtl="0" algn="l">
              <a:spcBef>
                <a:spcPts val="0"/>
              </a:spcBef>
              <a:spcAft>
                <a:spcPts val="0"/>
              </a:spcAft>
              <a:buSzPts val="1600"/>
              <a:buChar char="●"/>
            </a:pPr>
            <a:r>
              <a:rPr lang="en" sz="1600"/>
              <a:t>Best for large teams or complex products</a:t>
            </a:r>
            <a:endParaRPr sz="1600"/>
          </a:p>
          <a:p>
            <a:pPr indent="0" lvl="0" marL="457200" rtl="0" algn="l">
              <a:spcBef>
                <a:spcPts val="1200"/>
              </a:spcBef>
              <a:spcAft>
                <a:spcPts val="1200"/>
              </a:spcAft>
              <a:buNone/>
            </a:pPr>
            <a:r>
              <a:t/>
            </a:r>
            <a:endParaRPr sz="1600"/>
          </a:p>
        </p:txBody>
      </p:sp>
      <p:sp>
        <p:nvSpPr>
          <p:cNvPr id="246" name="Google Shape;246;p27"/>
          <p:cNvSpPr txBox="1"/>
          <p:nvPr>
            <p:ph idx="4294967295" type="body"/>
          </p:nvPr>
        </p:nvSpPr>
        <p:spPr>
          <a:xfrm>
            <a:off x="4572000" y="991075"/>
            <a:ext cx="3274500" cy="3674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Pinpoints requirements from the start</a:t>
            </a:r>
            <a:endParaRPr sz="1600"/>
          </a:p>
          <a:p>
            <a:pPr indent="-330200" lvl="0" marL="457200" rtl="0" algn="l">
              <a:spcBef>
                <a:spcPts val="0"/>
              </a:spcBef>
              <a:spcAft>
                <a:spcPts val="0"/>
              </a:spcAft>
              <a:buSzPts val="1600"/>
              <a:buChar char="●"/>
            </a:pPr>
            <a:r>
              <a:rPr lang="en" sz="1600"/>
              <a:t>Feedback occurs only after deployment</a:t>
            </a:r>
            <a:endParaRPr sz="1600"/>
          </a:p>
          <a:p>
            <a:pPr indent="-330200" lvl="0" marL="457200" rtl="0" algn="l">
              <a:spcBef>
                <a:spcPts val="0"/>
              </a:spcBef>
              <a:spcAft>
                <a:spcPts val="0"/>
              </a:spcAft>
              <a:buSzPts val="1600"/>
              <a:buChar char="●"/>
            </a:pPr>
            <a:r>
              <a:rPr lang="en" sz="1600"/>
              <a:t>Useful for projects with strict requirements or small scopes</a:t>
            </a:r>
            <a:endParaRPr sz="1600"/>
          </a:p>
          <a:p>
            <a:pPr indent="-330200" lvl="0" marL="457200" rtl="0" algn="l">
              <a:spcBef>
                <a:spcPts val="0"/>
              </a:spcBef>
              <a:spcAft>
                <a:spcPts val="0"/>
              </a:spcAft>
              <a:buSzPts val="1600"/>
              <a:buChar char="●"/>
            </a:pPr>
            <a:r>
              <a:rPr lang="en" sz="1600"/>
              <a:t>May pair well with a ‘big bang’ style of development or in small teams</a:t>
            </a:r>
            <a:endParaRPr sz="1600"/>
          </a:p>
          <a:p>
            <a:pPr indent="-330200" lvl="0" marL="457200" rtl="0" algn="l">
              <a:spcBef>
                <a:spcPts val="0"/>
              </a:spcBef>
              <a:spcAft>
                <a:spcPts val="0"/>
              </a:spcAft>
              <a:buSzPts val="1600"/>
              <a:buChar char="●"/>
            </a:pPr>
            <a:r>
              <a:rPr lang="en" sz="1600"/>
              <a:t>Can be used in a more iterative, Agile-like manner</a:t>
            </a:r>
            <a:endParaRPr sz="1600"/>
          </a:p>
          <a:p>
            <a:pPr indent="0" lvl="0" marL="457200" rtl="0" algn="l">
              <a:spcBef>
                <a:spcPts val="1200"/>
              </a:spcBef>
              <a:spcAft>
                <a:spcPts val="1200"/>
              </a:spcAft>
              <a:buNone/>
            </a:pPr>
            <a:r>
              <a:t/>
            </a:r>
            <a:endParaRPr sz="1600"/>
          </a:p>
        </p:txBody>
      </p:sp>
      <p:sp>
        <p:nvSpPr>
          <p:cNvPr id="247" name="Google Shape;247;p27"/>
          <p:cNvSpPr/>
          <p:nvPr/>
        </p:nvSpPr>
        <p:spPr>
          <a:xfrm rot="-5400000">
            <a:off x="-1006436" y="2173376"/>
            <a:ext cx="3811123" cy="7967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AGILE</a:t>
            </a:r>
          </a:p>
        </p:txBody>
      </p:sp>
      <p:sp>
        <p:nvSpPr>
          <p:cNvPr id="248" name="Google Shape;248;p27"/>
          <p:cNvSpPr/>
          <p:nvPr/>
        </p:nvSpPr>
        <p:spPr>
          <a:xfrm rot="5400000">
            <a:off x="5891114" y="2165000"/>
            <a:ext cx="4724275" cy="8135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6B26B"/>
                </a:solidFill>
                <a:latin typeface="Arial"/>
              </a:rPr>
              <a:t>WATERFALL</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nvSpPr>
        <p:spPr>
          <a:xfrm>
            <a:off x="763950" y="193925"/>
            <a:ext cx="7616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References</a:t>
            </a:r>
            <a:endParaRPr b="1" sz="2200">
              <a:solidFill>
                <a:schemeClr val="lt1"/>
              </a:solidFill>
              <a:latin typeface="Lato"/>
              <a:ea typeface="Lato"/>
              <a:cs typeface="Lato"/>
              <a:sym typeface="Lato"/>
            </a:endParaRPr>
          </a:p>
        </p:txBody>
      </p:sp>
      <p:sp>
        <p:nvSpPr>
          <p:cNvPr id="254" name="Google Shape;254;p28"/>
          <p:cNvSpPr txBox="1"/>
          <p:nvPr/>
        </p:nvSpPr>
        <p:spPr>
          <a:xfrm>
            <a:off x="763950" y="717125"/>
            <a:ext cx="7616100" cy="4063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Agile Development Process Infographic, Agileanaly, Sisanaly, Development PNG and Vector with Transparent </a:t>
            </a:r>
            <a:endParaRPr sz="1200">
              <a:solidFill>
                <a:schemeClr val="lt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Background for Free Download. (2021). Pngtree. </a:t>
            </a:r>
            <a:endParaRPr sz="1200">
              <a:solidFill>
                <a:schemeClr val="lt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https://pngtree.com/freepng/agile-development-process-infographic_8737029.html</a:t>
            </a:r>
            <a:endParaRPr sz="1200">
              <a:solidFill>
                <a:schemeClr val="l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Cobb, C. G. (2023). The project manager’s guide to mastering agile : principles and practices for </a:t>
            </a:r>
            <a:endParaRPr sz="1200">
              <a:solidFill>
                <a:schemeClr val="lt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an adaptive approach.</a:t>
            </a:r>
            <a:endParaRPr sz="1200">
              <a:solidFill>
                <a:schemeClr val="lt1"/>
              </a:solidFill>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https://ebookcentral.proquest.com/lib/think/reader.action?docID=1895876&amp;ppg=131</a:t>
            </a:r>
            <a:endParaRPr sz="1200">
              <a:solidFill>
                <a:schemeClr val="l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Digital.ai. (2023). 15th Annual State Of Agile Report. Https://Digital.ai/. </a:t>
            </a:r>
            <a:endParaRPr sz="1200">
              <a:solidFill>
                <a:schemeClr val="lt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https://digital.ai/resource-center/analyst-reports/state-of-agile-report/</a:t>
            </a:r>
            <a:endParaRPr sz="1200">
              <a:solidFill>
                <a:schemeClr val="l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Jayathilaka, C. (2020, July 30). Waterfall vs. Agile Methodology. Medium. </a:t>
            </a:r>
            <a:endParaRPr sz="1200">
              <a:solidFill>
                <a:schemeClr val="lt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https://medium.com/@chathmini96/waterfall-vs-agile-methodology-28001a9ca487</a:t>
            </a:r>
            <a:endParaRPr sz="1200">
              <a:solidFill>
                <a:schemeClr val="l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nvSpPr>
        <p:spPr>
          <a:xfrm>
            <a:off x="763950" y="193925"/>
            <a:ext cx="7616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References cont.</a:t>
            </a:r>
            <a:endParaRPr b="1" sz="2200">
              <a:solidFill>
                <a:schemeClr val="lt1"/>
              </a:solidFill>
              <a:latin typeface="Lato"/>
              <a:ea typeface="Lato"/>
              <a:cs typeface="Lato"/>
              <a:sym typeface="Lato"/>
            </a:endParaRPr>
          </a:p>
        </p:txBody>
      </p:sp>
      <p:sp>
        <p:nvSpPr>
          <p:cNvPr id="260" name="Google Shape;260;p29"/>
          <p:cNvSpPr txBox="1"/>
          <p:nvPr/>
        </p:nvSpPr>
        <p:spPr>
          <a:xfrm>
            <a:off x="763950" y="717125"/>
            <a:ext cx="7616100" cy="738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p:txBody>
      </p:sp>
      <p:sp>
        <p:nvSpPr>
          <p:cNvPr id="261" name="Google Shape;261;p29"/>
          <p:cNvSpPr txBox="1"/>
          <p:nvPr/>
        </p:nvSpPr>
        <p:spPr>
          <a:xfrm>
            <a:off x="763950" y="717125"/>
            <a:ext cx="7616100" cy="1108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Laoyan, S. (25, February 2). What is agile methodology? (A beginner’s guide). Asana. </a:t>
            </a:r>
            <a:endParaRPr sz="1200">
              <a:solidFill>
                <a:schemeClr val="lt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https://asana.com/resources/agile-methodology</a:t>
            </a:r>
            <a:endParaRPr sz="1200">
              <a:solidFill>
                <a:schemeClr val="lt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chemeClr val="lt1"/>
                </a:solidFill>
                <a:latin typeface="Times New Roman"/>
                <a:ea typeface="Times New Roman"/>
                <a:cs typeface="Times New Roman"/>
                <a:sym typeface="Times New Roman"/>
              </a:rPr>
              <a:t>Scrum Guides. (n.d.). Scrumguides.org. https://scrumguides.org/scrumguide.html20</a:t>
            </a:r>
            <a:endParaRPr sz="12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600"/>
              <a:t>Agile Roles</a:t>
            </a:r>
            <a:endParaRPr b="1"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t>Scrum Master</a:t>
            </a:r>
            <a:endParaRPr sz="3400"/>
          </a:p>
        </p:txBody>
      </p:sp>
      <p:sp>
        <p:nvSpPr>
          <p:cNvPr id="146" name="Google Shape;146;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The Scrum Master:</a:t>
            </a:r>
            <a:endParaRPr sz="1600"/>
          </a:p>
          <a:p>
            <a:pPr indent="-330200" lvl="0" marL="457200" rtl="0" algn="l">
              <a:spcBef>
                <a:spcPts val="1200"/>
              </a:spcBef>
              <a:spcAft>
                <a:spcPts val="0"/>
              </a:spcAft>
              <a:buSzPts val="1600"/>
              <a:buChar char="●"/>
            </a:pPr>
            <a:r>
              <a:rPr lang="en" sz="1600"/>
              <a:t>Is Leader of the Scrum team</a:t>
            </a:r>
            <a:endParaRPr sz="1600"/>
          </a:p>
          <a:p>
            <a:pPr indent="-330200" lvl="0" marL="457200" rtl="0" algn="l">
              <a:spcBef>
                <a:spcPts val="0"/>
              </a:spcBef>
              <a:spcAft>
                <a:spcPts val="0"/>
              </a:spcAft>
              <a:buSzPts val="1600"/>
              <a:buChar char="●"/>
            </a:pPr>
            <a:r>
              <a:rPr lang="en" sz="1600"/>
              <a:t>Manages the product Backlog</a:t>
            </a:r>
            <a:endParaRPr sz="1600"/>
          </a:p>
          <a:p>
            <a:pPr indent="-330200" lvl="0" marL="457200" rtl="0" algn="l">
              <a:spcBef>
                <a:spcPts val="0"/>
              </a:spcBef>
              <a:spcAft>
                <a:spcPts val="0"/>
              </a:spcAft>
              <a:buSzPts val="1600"/>
              <a:buChar char="●"/>
            </a:pPr>
            <a:r>
              <a:rPr lang="en" sz="1600"/>
              <a:t>Organizes Sprints</a:t>
            </a:r>
            <a:endParaRPr sz="1600"/>
          </a:p>
          <a:p>
            <a:pPr indent="-330200" lvl="0" marL="457200" rtl="0" algn="l">
              <a:spcBef>
                <a:spcPts val="0"/>
              </a:spcBef>
              <a:spcAft>
                <a:spcPts val="0"/>
              </a:spcAft>
              <a:buSzPts val="1600"/>
              <a:buChar char="●"/>
            </a:pPr>
            <a:r>
              <a:rPr lang="en" sz="1600"/>
              <a:t>Hosts stand-ups, Reviews and Retrospectives</a:t>
            </a:r>
            <a:endParaRPr sz="1600"/>
          </a:p>
          <a:p>
            <a:pPr indent="-330200" lvl="0" marL="457200" rtl="0" algn="l">
              <a:spcBef>
                <a:spcPts val="0"/>
              </a:spcBef>
              <a:spcAft>
                <a:spcPts val="0"/>
              </a:spcAft>
              <a:buSzPts val="1600"/>
              <a:buChar char="●"/>
            </a:pPr>
            <a:r>
              <a:rPr lang="en" sz="1600"/>
              <a:t>Leads each Sprint via Scrum events</a:t>
            </a:r>
            <a:endParaRPr sz="1600"/>
          </a:p>
          <a:p>
            <a:pPr indent="0" lvl="0" marL="0" rtl="0" algn="l">
              <a:spcBef>
                <a:spcPts val="1200"/>
              </a:spcBef>
              <a:spcAft>
                <a:spcPts val="1200"/>
              </a:spcAft>
              <a:buNone/>
            </a:pPr>
            <a:r>
              <a:rPr lang="en" sz="1600"/>
              <a:t>The Master is the ‘glue’ of the Scrum team, ensuring schedules are met and the project stays organized and adheres to the Agile and Scrum processes. </a:t>
            </a:r>
            <a:endParaRPr sz="1600"/>
          </a:p>
        </p:txBody>
      </p:sp>
      <p:pic>
        <p:nvPicPr>
          <p:cNvPr descr="a person is holding a bottle of glue in their hand (Provided by Tenor)" id="147" name="Google Shape;147;p15"/>
          <p:cNvPicPr preferRelativeResize="0"/>
          <p:nvPr/>
        </p:nvPicPr>
        <p:blipFill>
          <a:blip r:embed="rId3">
            <a:alphaModFix/>
          </a:blip>
          <a:stretch>
            <a:fillRect/>
          </a:stretch>
        </p:blipFill>
        <p:spPr>
          <a:xfrm>
            <a:off x="5727275" y="1307850"/>
            <a:ext cx="2609125" cy="1368725"/>
          </a:xfrm>
          <a:prstGeom prst="rect">
            <a:avLst/>
          </a:prstGeom>
          <a:noFill/>
          <a:ln>
            <a:noFill/>
          </a:ln>
          <a:effectLst>
            <a:outerShdw blurRad="157163" rotWithShape="0" algn="bl" dist="9525">
              <a:schemeClr val="lt1">
                <a:alpha val="34000"/>
              </a:schemeClr>
            </a:outerShdw>
          </a:effectLst>
        </p:spPr>
      </p:pic>
      <p:sp>
        <p:nvSpPr>
          <p:cNvPr id="148" name="Google Shape;148;p15"/>
          <p:cNvSpPr txBox="1"/>
          <p:nvPr/>
        </p:nvSpPr>
        <p:spPr>
          <a:xfrm>
            <a:off x="6655250" y="4758600"/>
            <a:ext cx="24885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lt1"/>
                </a:solidFill>
                <a:latin typeface="Lato"/>
                <a:ea typeface="Lato"/>
                <a:cs typeface="Lato"/>
                <a:sym typeface="Lato"/>
              </a:rPr>
              <a:t>Graphic from docs.google.com</a:t>
            </a:r>
            <a:endParaRPr sz="13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t>Product Owner</a:t>
            </a:r>
            <a:endParaRPr sz="3400"/>
          </a:p>
        </p:txBody>
      </p:sp>
      <p:sp>
        <p:nvSpPr>
          <p:cNvPr id="154" name="Google Shape;154;p16"/>
          <p:cNvSpPr txBox="1"/>
          <p:nvPr>
            <p:ph idx="1" type="body"/>
          </p:nvPr>
        </p:nvSpPr>
        <p:spPr>
          <a:xfrm>
            <a:off x="1059100" y="1307850"/>
            <a:ext cx="6406800" cy="3171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600"/>
              <a:t>Product Owners:</a:t>
            </a:r>
            <a:endParaRPr sz="1600"/>
          </a:p>
          <a:p>
            <a:pPr indent="-330200" lvl="0" marL="457200" rtl="0" algn="l">
              <a:lnSpc>
                <a:spcPct val="95000"/>
              </a:lnSpc>
              <a:spcBef>
                <a:spcPts val="1200"/>
              </a:spcBef>
              <a:spcAft>
                <a:spcPts val="0"/>
              </a:spcAft>
              <a:buSzPts val="1600"/>
              <a:buChar char="●"/>
            </a:pPr>
            <a:r>
              <a:rPr lang="en" sz="1600"/>
              <a:t>Interface between Scrum team and outside world</a:t>
            </a:r>
            <a:endParaRPr sz="1600"/>
          </a:p>
          <a:p>
            <a:pPr indent="-330200" lvl="0" marL="457200" rtl="0" algn="l">
              <a:lnSpc>
                <a:spcPct val="95000"/>
              </a:lnSpc>
              <a:spcBef>
                <a:spcPts val="0"/>
              </a:spcBef>
              <a:spcAft>
                <a:spcPts val="0"/>
              </a:spcAft>
              <a:buSzPts val="1600"/>
              <a:buChar char="●"/>
            </a:pPr>
            <a:r>
              <a:rPr lang="en" sz="1600"/>
              <a:t>Collect User desires</a:t>
            </a:r>
            <a:endParaRPr sz="1600"/>
          </a:p>
          <a:p>
            <a:pPr indent="-330200" lvl="0" marL="457200" rtl="0" algn="l">
              <a:lnSpc>
                <a:spcPct val="95000"/>
              </a:lnSpc>
              <a:spcBef>
                <a:spcPts val="0"/>
              </a:spcBef>
              <a:spcAft>
                <a:spcPts val="0"/>
              </a:spcAft>
              <a:buSzPts val="1600"/>
              <a:buChar char="●"/>
            </a:pPr>
            <a:r>
              <a:rPr lang="en" sz="1600"/>
              <a:t>Collect Stakeholder needs</a:t>
            </a:r>
            <a:endParaRPr sz="1600"/>
          </a:p>
          <a:p>
            <a:pPr indent="-330200" lvl="0" marL="457200" rtl="0" algn="l">
              <a:lnSpc>
                <a:spcPct val="95000"/>
              </a:lnSpc>
              <a:spcBef>
                <a:spcPts val="0"/>
              </a:spcBef>
              <a:spcAft>
                <a:spcPts val="0"/>
              </a:spcAft>
              <a:buSzPts val="1600"/>
              <a:buChar char="●"/>
            </a:pPr>
            <a:r>
              <a:rPr lang="en" sz="1600"/>
              <a:t>Organize this information into User Stories</a:t>
            </a:r>
            <a:endParaRPr sz="1600"/>
          </a:p>
          <a:p>
            <a:pPr indent="-330200" lvl="0" marL="457200" rtl="0" algn="l">
              <a:lnSpc>
                <a:spcPct val="95000"/>
              </a:lnSpc>
              <a:spcBef>
                <a:spcPts val="0"/>
              </a:spcBef>
              <a:spcAft>
                <a:spcPts val="0"/>
              </a:spcAft>
              <a:buSzPts val="1600"/>
              <a:buChar char="●"/>
            </a:pPr>
            <a:r>
              <a:rPr lang="en" sz="1600"/>
              <a:t>Convey User Stories to the Scrum team</a:t>
            </a:r>
            <a:endParaRPr sz="1600"/>
          </a:p>
          <a:p>
            <a:pPr indent="-330200" lvl="0" marL="457200" rtl="0" algn="l">
              <a:lnSpc>
                <a:spcPct val="95000"/>
              </a:lnSpc>
              <a:spcBef>
                <a:spcPts val="0"/>
              </a:spcBef>
              <a:spcAft>
                <a:spcPts val="0"/>
              </a:spcAft>
              <a:buSzPts val="1600"/>
              <a:buChar char="●"/>
            </a:pPr>
            <a:r>
              <a:rPr lang="en" sz="1600"/>
              <a:t>Works closely with the Scrum Master to make informed decisions</a:t>
            </a:r>
            <a:endParaRPr sz="1600"/>
          </a:p>
          <a:p>
            <a:pPr indent="-330200" lvl="0" marL="457200" rtl="0" algn="l">
              <a:lnSpc>
                <a:spcPct val="95000"/>
              </a:lnSpc>
              <a:spcBef>
                <a:spcPts val="0"/>
              </a:spcBef>
              <a:spcAft>
                <a:spcPts val="0"/>
              </a:spcAft>
              <a:buSzPts val="1600"/>
              <a:buChar char="●"/>
            </a:pPr>
            <a:r>
              <a:rPr lang="en" sz="1600"/>
              <a:t>Relays info from Reviews and Retrospectives to Stakeholders</a:t>
            </a:r>
            <a:endParaRPr sz="1600"/>
          </a:p>
          <a:p>
            <a:pPr indent="0" lvl="0" marL="0" rtl="0" algn="l">
              <a:lnSpc>
                <a:spcPct val="95000"/>
              </a:lnSpc>
              <a:spcBef>
                <a:spcPts val="1200"/>
              </a:spcBef>
              <a:spcAft>
                <a:spcPts val="1200"/>
              </a:spcAft>
              <a:buSzPts val="1018"/>
              <a:buNone/>
            </a:pPr>
            <a:r>
              <a:rPr lang="en" sz="1600"/>
              <a:t>The Product Owner is the ‘link’ between the Scrum team and the outside world. They are responsible for ensuring User needs and Stakeholder expectations are met by the Scrum team by turning these into relatable, easy to follow User Stories.</a:t>
            </a:r>
            <a:endParaRPr sz="1600"/>
          </a:p>
        </p:txBody>
      </p:sp>
      <p:pic>
        <p:nvPicPr>
          <p:cNvPr descr="two heads are looking at each other with a purple light coming out of their brains (Provided by Tenor)" id="155" name="Google Shape;155;p16"/>
          <p:cNvPicPr preferRelativeResize="0"/>
          <p:nvPr/>
        </p:nvPicPr>
        <p:blipFill>
          <a:blip r:embed="rId3">
            <a:alphaModFix/>
          </a:blip>
          <a:stretch>
            <a:fillRect/>
          </a:stretch>
        </p:blipFill>
        <p:spPr>
          <a:xfrm>
            <a:off x="6211300" y="1125894"/>
            <a:ext cx="2618275" cy="1445850"/>
          </a:xfrm>
          <a:prstGeom prst="rect">
            <a:avLst/>
          </a:prstGeom>
          <a:noFill/>
          <a:ln>
            <a:noFill/>
          </a:ln>
        </p:spPr>
      </p:pic>
      <p:sp>
        <p:nvSpPr>
          <p:cNvPr id="156" name="Google Shape;156;p16"/>
          <p:cNvSpPr txBox="1"/>
          <p:nvPr/>
        </p:nvSpPr>
        <p:spPr>
          <a:xfrm>
            <a:off x="6655250" y="4758600"/>
            <a:ext cx="24885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lt1"/>
                </a:solidFill>
                <a:latin typeface="Lato"/>
                <a:ea typeface="Lato"/>
                <a:cs typeface="Lato"/>
                <a:sym typeface="Lato"/>
              </a:rPr>
              <a:t>Graphic from docs.google.com</a:t>
            </a:r>
            <a:endParaRPr sz="13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t>Developer</a:t>
            </a:r>
            <a:endParaRPr sz="3400"/>
          </a:p>
        </p:txBody>
      </p:sp>
      <p:sp>
        <p:nvSpPr>
          <p:cNvPr id="162" name="Google Shape;162;p17"/>
          <p:cNvSpPr txBox="1"/>
          <p:nvPr>
            <p:ph idx="1" type="body"/>
          </p:nvPr>
        </p:nvSpPr>
        <p:spPr>
          <a:xfrm>
            <a:off x="1297500" y="1307850"/>
            <a:ext cx="7038900" cy="3287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600"/>
              <a:t>Developers:</a:t>
            </a:r>
            <a:endParaRPr sz="1600"/>
          </a:p>
          <a:p>
            <a:pPr indent="-330200" lvl="0" marL="457200" rtl="0" algn="l">
              <a:spcBef>
                <a:spcPts val="1200"/>
              </a:spcBef>
              <a:spcAft>
                <a:spcPts val="0"/>
              </a:spcAft>
              <a:buSzPts val="1600"/>
              <a:buChar char="●"/>
            </a:pPr>
            <a:r>
              <a:rPr lang="en" sz="1600"/>
              <a:t>Utilize User Stories to guide feature development</a:t>
            </a:r>
            <a:endParaRPr sz="1600"/>
          </a:p>
          <a:p>
            <a:pPr indent="-330200" lvl="0" marL="457200" rtl="0" algn="l">
              <a:spcBef>
                <a:spcPts val="0"/>
              </a:spcBef>
              <a:spcAft>
                <a:spcPts val="0"/>
              </a:spcAft>
              <a:buSzPts val="1600"/>
              <a:buChar char="●"/>
            </a:pPr>
            <a:r>
              <a:rPr lang="en" sz="1600"/>
              <a:t>Follow industry standard best coding practices</a:t>
            </a:r>
            <a:endParaRPr sz="1600"/>
          </a:p>
          <a:p>
            <a:pPr indent="-330200" lvl="0" marL="457200" rtl="0" algn="l">
              <a:spcBef>
                <a:spcPts val="0"/>
              </a:spcBef>
              <a:spcAft>
                <a:spcPts val="0"/>
              </a:spcAft>
              <a:buSzPts val="1600"/>
              <a:buChar char="●"/>
            </a:pPr>
            <a:r>
              <a:rPr lang="en" sz="1600"/>
              <a:t>Openly communicate progress and roadblocks to the Scrum Team</a:t>
            </a:r>
            <a:endParaRPr sz="1600"/>
          </a:p>
          <a:p>
            <a:pPr indent="-330200" lvl="0" marL="457200" rtl="0" algn="l">
              <a:spcBef>
                <a:spcPts val="0"/>
              </a:spcBef>
              <a:spcAft>
                <a:spcPts val="0"/>
              </a:spcAft>
              <a:buSzPts val="1600"/>
              <a:buChar char="●"/>
            </a:pPr>
            <a:r>
              <a:rPr lang="en" sz="1600"/>
              <a:t>Work closely with testers to ensure function and reliability</a:t>
            </a:r>
            <a:endParaRPr sz="1600"/>
          </a:p>
          <a:p>
            <a:pPr indent="0" lvl="0" marL="0" rtl="0" algn="l">
              <a:spcBef>
                <a:spcPts val="1200"/>
              </a:spcBef>
              <a:spcAft>
                <a:spcPts val="1200"/>
              </a:spcAft>
              <a:buNone/>
            </a:pPr>
            <a:r>
              <a:rPr lang="en" sz="1600"/>
              <a:t>Developers are the ‘workforce’ of the Scrum team. They are responsible for the ultimate function and safety of the product, how it relates to the User, and how it meets the expectations of the Stakeholders. They </a:t>
            </a:r>
            <a:r>
              <a:rPr lang="en" sz="1600"/>
              <a:t>accomplish</a:t>
            </a:r>
            <a:r>
              <a:rPr lang="en" sz="1600"/>
              <a:t> this by using coding best practices and honest, constant communication with each other and the team.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t>Tester</a:t>
            </a:r>
            <a:endParaRPr sz="3400"/>
          </a:p>
        </p:txBody>
      </p:sp>
      <p:sp>
        <p:nvSpPr>
          <p:cNvPr id="168" name="Google Shape;168;p18"/>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Testers:</a:t>
            </a:r>
            <a:endParaRPr sz="1600"/>
          </a:p>
          <a:p>
            <a:pPr indent="-330200" lvl="0" marL="457200" rtl="0" algn="l">
              <a:spcBef>
                <a:spcPts val="1200"/>
              </a:spcBef>
              <a:spcAft>
                <a:spcPts val="0"/>
              </a:spcAft>
              <a:buSzPts val="1600"/>
              <a:buChar char="●"/>
            </a:pPr>
            <a:r>
              <a:rPr lang="en" sz="1600"/>
              <a:t>Create Test Cases from user stories and Sprint goals. </a:t>
            </a:r>
            <a:endParaRPr sz="1600"/>
          </a:p>
          <a:p>
            <a:pPr indent="-330200" lvl="0" marL="457200" rtl="0" algn="l">
              <a:spcBef>
                <a:spcPts val="0"/>
              </a:spcBef>
              <a:spcAft>
                <a:spcPts val="0"/>
              </a:spcAft>
              <a:buSzPts val="1600"/>
              <a:buChar char="●"/>
            </a:pPr>
            <a:r>
              <a:rPr lang="en" sz="1600"/>
              <a:t>Conduct tests on the product using Test Cases</a:t>
            </a:r>
            <a:endParaRPr sz="1600"/>
          </a:p>
          <a:p>
            <a:pPr indent="-330200" lvl="0" marL="457200" rtl="0" algn="l">
              <a:spcBef>
                <a:spcPts val="0"/>
              </a:spcBef>
              <a:spcAft>
                <a:spcPts val="0"/>
              </a:spcAft>
              <a:buSzPts val="1600"/>
              <a:buChar char="●"/>
            </a:pPr>
            <a:r>
              <a:rPr lang="en" sz="1600"/>
              <a:t>Keep careful record of tests, actions and results </a:t>
            </a:r>
            <a:endParaRPr sz="1600"/>
          </a:p>
          <a:p>
            <a:pPr indent="-330200" lvl="0" marL="457200" rtl="0" algn="l">
              <a:spcBef>
                <a:spcPts val="0"/>
              </a:spcBef>
              <a:spcAft>
                <a:spcPts val="0"/>
              </a:spcAft>
              <a:buSzPts val="1600"/>
              <a:buChar char="●"/>
            </a:pPr>
            <a:r>
              <a:rPr lang="en" sz="1600"/>
              <a:t>Report this </a:t>
            </a:r>
            <a:r>
              <a:rPr lang="en" sz="1600"/>
              <a:t>information</a:t>
            </a:r>
            <a:r>
              <a:rPr lang="en" sz="1600"/>
              <a:t> to the Developers and Scrum team</a:t>
            </a:r>
            <a:endParaRPr sz="1600"/>
          </a:p>
          <a:p>
            <a:pPr indent="-330200" lvl="0" marL="457200" rtl="0" algn="l">
              <a:spcBef>
                <a:spcPts val="0"/>
              </a:spcBef>
              <a:spcAft>
                <a:spcPts val="0"/>
              </a:spcAft>
              <a:buSzPts val="1600"/>
              <a:buChar char="●"/>
            </a:pPr>
            <a:r>
              <a:rPr lang="en" sz="1600"/>
              <a:t>Find and addresses niche or edge cases for testing</a:t>
            </a:r>
            <a:endParaRPr sz="1600"/>
          </a:p>
          <a:p>
            <a:pPr indent="-330200" lvl="0" marL="457200" rtl="0" algn="l">
              <a:spcBef>
                <a:spcPts val="0"/>
              </a:spcBef>
              <a:spcAft>
                <a:spcPts val="0"/>
              </a:spcAft>
              <a:buSzPts val="1600"/>
              <a:buChar char="●"/>
            </a:pPr>
            <a:r>
              <a:rPr lang="en" sz="1600"/>
              <a:t>Act as a hypothetical User</a:t>
            </a:r>
            <a:endParaRPr sz="1600"/>
          </a:p>
          <a:p>
            <a:pPr indent="0" lvl="0" marL="0" rtl="0" algn="l">
              <a:spcBef>
                <a:spcPts val="1200"/>
              </a:spcBef>
              <a:spcAft>
                <a:spcPts val="1200"/>
              </a:spcAft>
              <a:buNone/>
            </a:pPr>
            <a:r>
              <a:rPr lang="en" sz="1600"/>
              <a:t>Testers are the ‘quality assurance’ of a Scrum team. They are responsible for ensuring that </a:t>
            </a:r>
            <a:r>
              <a:rPr lang="en" sz="1600"/>
              <a:t> the product is safe and reliable for </a:t>
            </a:r>
            <a:r>
              <a:rPr lang="en" sz="1600"/>
              <a:t>all user interactions. They test both valid and invalid user </a:t>
            </a:r>
            <a:r>
              <a:rPr lang="en" sz="1600"/>
              <a:t>actions</a:t>
            </a:r>
            <a:r>
              <a:rPr lang="en" sz="1600"/>
              <a:t> and record the product’s response - ensuring that any interaction produces expected, acceptable outcomes. </a:t>
            </a:r>
            <a:endParaRPr sz="1600"/>
          </a:p>
        </p:txBody>
      </p:sp>
      <p:pic>
        <p:nvPicPr>
          <p:cNvPr descr="Tooncasm Test Copy GIF (Provided by Tenor)" id="169" name="Google Shape;169;p18"/>
          <p:cNvPicPr preferRelativeResize="0"/>
          <p:nvPr/>
        </p:nvPicPr>
        <p:blipFill>
          <a:blip r:embed="rId3">
            <a:alphaModFix/>
          </a:blip>
          <a:stretch>
            <a:fillRect/>
          </a:stretch>
        </p:blipFill>
        <p:spPr>
          <a:xfrm>
            <a:off x="6862925" y="393750"/>
            <a:ext cx="1893075" cy="1885950"/>
          </a:xfrm>
          <a:prstGeom prst="rect">
            <a:avLst/>
          </a:prstGeom>
          <a:noFill/>
          <a:ln>
            <a:noFill/>
          </a:ln>
        </p:spPr>
      </p:pic>
      <p:sp>
        <p:nvSpPr>
          <p:cNvPr id="170" name="Google Shape;170;p18"/>
          <p:cNvSpPr txBox="1"/>
          <p:nvPr/>
        </p:nvSpPr>
        <p:spPr>
          <a:xfrm>
            <a:off x="6655250" y="4758600"/>
            <a:ext cx="24885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lt1"/>
                </a:solidFill>
                <a:latin typeface="Lato"/>
                <a:ea typeface="Lato"/>
                <a:cs typeface="Lato"/>
                <a:sym typeface="Lato"/>
              </a:rPr>
              <a:t>Graphic from docs.google.com</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600"/>
              <a:t>Phases of Agile</a:t>
            </a:r>
            <a:endParaRPr b="1"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p:nvPr/>
        </p:nvSpPr>
        <p:spPr>
          <a:xfrm>
            <a:off x="4360950" y="1162475"/>
            <a:ext cx="3730500" cy="3411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1" name="Google Shape;181;p20"/>
          <p:cNvSpPr txBox="1"/>
          <p:nvPr>
            <p:ph idx="4294967295" type="title"/>
          </p:nvPr>
        </p:nvSpPr>
        <p:spPr>
          <a:xfrm>
            <a:off x="1052550" y="182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Agile Software Development Lifecycle (SDLC)</a:t>
            </a:r>
            <a:endParaRPr/>
          </a:p>
        </p:txBody>
      </p:sp>
      <p:pic>
        <p:nvPicPr>
          <p:cNvPr id="182" name="Google Shape;182;p20"/>
          <p:cNvPicPr preferRelativeResize="0"/>
          <p:nvPr/>
        </p:nvPicPr>
        <p:blipFill rotWithShape="1">
          <a:blip r:embed="rId3">
            <a:alphaModFix/>
          </a:blip>
          <a:srcRect b="1540" l="0" r="0" t="-1540"/>
          <a:stretch/>
        </p:blipFill>
        <p:spPr>
          <a:xfrm>
            <a:off x="4281450" y="1153625"/>
            <a:ext cx="3810000" cy="3429000"/>
          </a:xfrm>
          <a:prstGeom prst="rect">
            <a:avLst/>
          </a:prstGeom>
          <a:noFill/>
          <a:ln>
            <a:noFill/>
          </a:ln>
        </p:spPr>
      </p:pic>
      <p:sp>
        <p:nvSpPr>
          <p:cNvPr id="183" name="Google Shape;183;p20"/>
          <p:cNvSpPr txBox="1"/>
          <p:nvPr/>
        </p:nvSpPr>
        <p:spPr>
          <a:xfrm>
            <a:off x="6821400" y="4758600"/>
            <a:ext cx="23226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lt1"/>
                </a:solidFill>
                <a:latin typeface="Lato"/>
                <a:ea typeface="Lato"/>
                <a:cs typeface="Lato"/>
                <a:sym typeface="Lato"/>
              </a:rPr>
              <a:t>Graphic from pngtree.com</a:t>
            </a:r>
            <a:endParaRPr sz="1300">
              <a:solidFill>
                <a:schemeClr val="lt1"/>
              </a:solidFill>
              <a:latin typeface="Lato"/>
              <a:ea typeface="Lato"/>
              <a:cs typeface="Lato"/>
              <a:sym typeface="Lato"/>
            </a:endParaRPr>
          </a:p>
        </p:txBody>
      </p:sp>
      <p:sp>
        <p:nvSpPr>
          <p:cNvPr id="184" name="Google Shape;184;p20"/>
          <p:cNvSpPr txBox="1"/>
          <p:nvPr/>
        </p:nvSpPr>
        <p:spPr>
          <a:xfrm>
            <a:off x="1052550" y="1315525"/>
            <a:ext cx="30729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The Agile methodology can be applied in many different ways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It is a flexible process framework, not a rigid set of rules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Agile allows teams to adapt while making continuous progress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Uses careful re-assessment and guided execution</a:t>
            </a:r>
            <a:endParaRPr sz="1600">
              <a:solidFill>
                <a:schemeClr val="lt1"/>
              </a:solidFill>
              <a:latin typeface="Lato"/>
              <a:ea typeface="Lato"/>
              <a:cs typeface="Lato"/>
              <a:sym typeface="Lato"/>
            </a:endParaRPr>
          </a:p>
          <a:p>
            <a:pPr indent="0" lvl="0" marL="0" rtl="0" algn="l">
              <a:spcBef>
                <a:spcPts val="0"/>
              </a:spcBef>
              <a:spcAft>
                <a:spcPts val="0"/>
              </a:spcAft>
              <a:buNone/>
            </a:pPr>
            <a:r>
              <a:rPr lang="en" sz="1600">
                <a:solidFill>
                  <a:schemeClr val="lt1"/>
                </a:solidFill>
                <a:latin typeface="Lato"/>
                <a:ea typeface="Lato"/>
                <a:cs typeface="Lato"/>
                <a:sym typeface="Lato"/>
              </a:rPr>
              <a:t>Let’s explore an example of an agile process setup . . .</a:t>
            </a:r>
            <a:endParaRPr sz="16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idx="1" type="body"/>
          </p:nvPr>
        </p:nvSpPr>
        <p:spPr>
          <a:xfrm>
            <a:off x="1297500" y="1307850"/>
            <a:ext cx="3274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Planning: The initial project phase</a:t>
            </a:r>
            <a:endParaRPr sz="1600"/>
          </a:p>
          <a:p>
            <a:pPr indent="-330200" lvl="0" marL="457200" rtl="0" algn="l">
              <a:spcBef>
                <a:spcPts val="1200"/>
              </a:spcBef>
              <a:spcAft>
                <a:spcPts val="0"/>
              </a:spcAft>
              <a:buSzPts val="1600"/>
              <a:buChar char="●"/>
            </a:pPr>
            <a:r>
              <a:rPr lang="en" sz="1600"/>
              <a:t>Starting project goals/needs are defined</a:t>
            </a:r>
            <a:endParaRPr sz="1600"/>
          </a:p>
          <a:p>
            <a:pPr indent="-330200" lvl="0" marL="457200" rtl="0" algn="l">
              <a:spcBef>
                <a:spcPts val="0"/>
              </a:spcBef>
              <a:spcAft>
                <a:spcPts val="0"/>
              </a:spcAft>
              <a:buSzPts val="1600"/>
              <a:buChar char="●"/>
            </a:pPr>
            <a:r>
              <a:rPr lang="en" sz="1600"/>
              <a:t>Gather information like initial budget, timeline and team positions (like Scrum jobs) if applicable</a:t>
            </a:r>
            <a:endParaRPr sz="1600"/>
          </a:p>
          <a:p>
            <a:pPr indent="0" lvl="0" marL="0" rtl="0" algn="l">
              <a:spcBef>
                <a:spcPts val="1200"/>
              </a:spcBef>
              <a:spcAft>
                <a:spcPts val="1200"/>
              </a:spcAft>
              <a:buNone/>
            </a:pPr>
            <a:r>
              <a:rPr lang="en" sz="1600"/>
              <a:t>*In later iterations this phase may be skipped or blended into Design</a:t>
            </a:r>
            <a:endParaRPr sz="1600"/>
          </a:p>
        </p:txBody>
      </p:sp>
      <p:sp>
        <p:nvSpPr>
          <p:cNvPr id="190" name="Google Shape;190;p21"/>
          <p:cNvSpPr txBox="1"/>
          <p:nvPr>
            <p:ph idx="1" type="body"/>
          </p:nvPr>
        </p:nvSpPr>
        <p:spPr>
          <a:xfrm>
            <a:off x="4681488" y="1307850"/>
            <a:ext cx="3165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Design:</a:t>
            </a:r>
            <a:endParaRPr sz="1600"/>
          </a:p>
          <a:p>
            <a:pPr indent="-330200" lvl="0" marL="457200" rtl="0" algn="l">
              <a:spcBef>
                <a:spcPts val="1200"/>
              </a:spcBef>
              <a:spcAft>
                <a:spcPts val="0"/>
              </a:spcAft>
              <a:buSzPts val="1600"/>
              <a:buChar char="●"/>
            </a:pPr>
            <a:r>
              <a:rPr lang="en" sz="1600"/>
              <a:t>Define an MVP and/or list of deliverables</a:t>
            </a:r>
            <a:endParaRPr sz="1600"/>
          </a:p>
          <a:p>
            <a:pPr indent="-330200" lvl="0" marL="457200" rtl="0" algn="l">
              <a:spcBef>
                <a:spcPts val="0"/>
              </a:spcBef>
              <a:spcAft>
                <a:spcPts val="0"/>
              </a:spcAft>
              <a:buSzPts val="1600"/>
              <a:buChar char="●"/>
            </a:pPr>
            <a:r>
              <a:rPr lang="en" sz="1600"/>
              <a:t>Assess any potential roadblocks</a:t>
            </a:r>
            <a:endParaRPr sz="1600"/>
          </a:p>
          <a:p>
            <a:pPr indent="-330200" lvl="0" marL="457200" rtl="0" algn="l">
              <a:spcBef>
                <a:spcPts val="0"/>
              </a:spcBef>
              <a:spcAft>
                <a:spcPts val="0"/>
              </a:spcAft>
              <a:buSzPts val="1600"/>
              <a:buChar char="●"/>
            </a:pPr>
            <a:r>
              <a:rPr lang="en" sz="1600"/>
              <a:t>Assign tasks to members and begin the Development</a:t>
            </a:r>
            <a:endParaRPr sz="1600"/>
          </a:p>
          <a:p>
            <a:pPr indent="0" lvl="0" marL="0" rtl="0" algn="l">
              <a:spcBef>
                <a:spcPts val="1200"/>
              </a:spcBef>
              <a:spcAft>
                <a:spcPts val="1200"/>
              </a:spcAft>
              <a:buNone/>
            </a:pPr>
            <a:r>
              <a:rPr lang="en" sz="1600"/>
              <a:t>This phase will be the starting point of each successive iteration</a:t>
            </a:r>
            <a:endParaRPr sz="1600"/>
          </a:p>
        </p:txBody>
      </p:sp>
      <p:sp>
        <p:nvSpPr>
          <p:cNvPr id="191" name="Google Shape;191;p21"/>
          <p:cNvSpPr/>
          <p:nvPr/>
        </p:nvSpPr>
        <p:spPr>
          <a:xfrm>
            <a:off x="407470" y="1723725"/>
            <a:ext cx="447817" cy="12196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192" name="Google Shape;192;p21"/>
          <p:cNvSpPr/>
          <p:nvPr/>
        </p:nvSpPr>
        <p:spPr>
          <a:xfrm>
            <a:off x="7964820" y="1723725"/>
            <a:ext cx="802339" cy="12196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6B26B"/>
                </a:solidFill>
                <a:latin typeface="Arial"/>
              </a:rPr>
              <a:t>2</a:t>
            </a:r>
          </a:p>
        </p:txBody>
      </p:sp>
      <p:sp>
        <p:nvSpPr>
          <p:cNvPr id="193" name="Google Shape;193;p21"/>
          <p:cNvSpPr/>
          <p:nvPr/>
        </p:nvSpPr>
        <p:spPr>
          <a:xfrm>
            <a:off x="4517075" y="159000"/>
            <a:ext cx="54900" cy="48009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 name="Google Shape;194;p21"/>
          <p:cNvSpPr txBox="1"/>
          <p:nvPr>
            <p:ph type="title"/>
          </p:nvPr>
        </p:nvSpPr>
        <p:spPr>
          <a:xfrm>
            <a:off x="1213200" y="393750"/>
            <a:ext cx="32181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Planning</a:t>
            </a:r>
            <a:endParaRPr sz="3400"/>
          </a:p>
        </p:txBody>
      </p:sp>
      <p:sp>
        <p:nvSpPr>
          <p:cNvPr id="195" name="Google Shape;195;p21"/>
          <p:cNvSpPr txBox="1"/>
          <p:nvPr>
            <p:ph type="title"/>
          </p:nvPr>
        </p:nvSpPr>
        <p:spPr>
          <a:xfrm>
            <a:off x="4628400" y="393750"/>
            <a:ext cx="31104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Design</a:t>
            </a:r>
            <a:endParaRPr sz="34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